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90" r:id="rId3"/>
    <p:sldId id="491" r:id="rId4"/>
    <p:sldId id="492" r:id="rId5"/>
    <p:sldId id="493" r:id="rId6"/>
    <p:sldId id="494" r:id="rId7"/>
    <p:sldId id="495" r:id="rId8"/>
    <p:sldId id="507" r:id="rId9"/>
    <p:sldId id="508" r:id="rId10"/>
    <p:sldId id="509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10" r:id="rId23"/>
    <p:sldId id="511" r:id="rId24"/>
    <p:sldId id="512" r:id="rId25"/>
    <p:sldId id="513" r:id="rId26"/>
    <p:sldId id="514" r:id="rId27"/>
    <p:sldId id="515" r:id="rId28"/>
    <p:sldId id="4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 and Them" initials="UaT" lastIdx="1" clrIdx="0">
    <p:extLst>
      <p:ext uri="{19B8F6BF-5375-455C-9EA6-DF929625EA0E}">
        <p15:presenceInfo xmlns:p15="http://schemas.microsoft.com/office/powerpoint/2012/main" userId="48d74574e69806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1e0f5584-f0ca-498c-8645-caf1a1b78448/" TargetMode="External"/><Relationship Id="rId4" Type="http://schemas.openxmlformats.org/officeDocument/2006/relationships/hyperlink" Target="https://www.e-sfera.hr/dodatni-digitalni-sadrzaji/4a711615-6297-4c79-b95e-39616d3b260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48" y="680045"/>
            <a:ext cx="4977112" cy="15486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1: </a:t>
            </a:r>
            <a:r>
              <a:rPr lang="hr-HR" sz="2800" dirty="0"/>
              <a:t>Lesson 4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School is…	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0" y="1359778"/>
            <a:ext cx="11893479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1" y="121023"/>
            <a:ext cx="8388447" cy="2448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551" y="1676606"/>
            <a:ext cx="8102449" cy="51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02918" cy="753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3033"/>
            <a:ext cx="7984934" cy="2563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" y="3316265"/>
            <a:ext cx="5943600" cy="3541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318" y="0"/>
            <a:ext cx="2187136" cy="3605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3864" y="3857515"/>
            <a:ext cx="2219999" cy="2558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061" y="3505659"/>
            <a:ext cx="2426122" cy="31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2" y="253847"/>
            <a:ext cx="6494928" cy="63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2883220"/>
            <a:ext cx="11043218" cy="10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753" y="322729"/>
            <a:ext cx="228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p. 17</a:t>
            </a:r>
            <a:r>
              <a:rPr lang="hr-HR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71" y="1236589"/>
            <a:ext cx="8655291" cy="55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249458"/>
            <a:ext cx="6522174" cy="2896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595" y="389301"/>
            <a:ext cx="4594279" cy="50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5" y="943865"/>
            <a:ext cx="11610030" cy="587251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18F1D5C-595E-4505-8A82-BD405C05F037}"/>
              </a:ext>
            </a:extLst>
          </p:cNvPr>
          <p:cNvSpPr txBox="1"/>
          <p:nvPr/>
        </p:nvSpPr>
        <p:spPr>
          <a:xfrm>
            <a:off x="6970815" y="3059668"/>
            <a:ext cx="12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well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CDDA97A-6D5F-4990-9BCE-096E603DF247}"/>
              </a:ext>
            </a:extLst>
          </p:cNvPr>
          <p:cNvSpPr txBox="1"/>
          <p:nvPr/>
        </p:nvSpPr>
        <p:spPr>
          <a:xfrm>
            <a:off x="3133106" y="3521631"/>
            <a:ext cx="157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homework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56D8B53-8C2F-4B46-9B1D-42B1B48FE27B}"/>
              </a:ext>
            </a:extLst>
          </p:cNvPr>
          <p:cNvSpPr txBox="1"/>
          <p:nvPr/>
        </p:nvSpPr>
        <p:spPr>
          <a:xfrm>
            <a:off x="6904510" y="3480014"/>
            <a:ext cx="12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tests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955041C-26D0-4B20-96A6-77D417CF36E4}"/>
              </a:ext>
            </a:extLst>
          </p:cNvPr>
          <p:cNvSpPr txBox="1"/>
          <p:nvPr/>
        </p:nvSpPr>
        <p:spPr>
          <a:xfrm>
            <a:off x="4512623" y="3944894"/>
            <a:ext cx="130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marks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2B7B8D0-9595-405A-8624-D969DC8A007A}"/>
              </a:ext>
            </a:extLst>
          </p:cNvPr>
          <p:cNvSpPr txBox="1"/>
          <p:nvPr/>
        </p:nvSpPr>
        <p:spPr>
          <a:xfrm>
            <a:off x="1149926" y="4345004"/>
            <a:ext cx="12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fair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3FB28E2-ADA5-4B13-82F8-D8153CD7DC3D}"/>
              </a:ext>
            </a:extLst>
          </p:cNvPr>
          <p:cNvSpPr txBox="1"/>
          <p:nvPr/>
        </p:nvSpPr>
        <p:spPr>
          <a:xfrm>
            <a:off x="2045113" y="4808569"/>
            <a:ext cx="157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technology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9C20512-E459-4BF9-A6D2-58DD924541F1}"/>
              </a:ext>
            </a:extLst>
          </p:cNvPr>
          <p:cNvSpPr txBox="1"/>
          <p:nvPr/>
        </p:nvSpPr>
        <p:spPr>
          <a:xfrm>
            <a:off x="9389422" y="4851116"/>
            <a:ext cx="12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humour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FAC7768-43A2-410D-9442-325D8D664E1D}"/>
              </a:ext>
            </a:extLst>
          </p:cNvPr>
          <p:cNvSpPr txBox="1"/>
          <p:nvPr/>
        </p:nvSpPr>
        <p:spPr>
          <a:xfrm>
            <a:off x="3615214" y="5251226"/>
            <a:ext cx="12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laugh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5" y="232972"/>
            <a:ext cx="5949725" cy="6585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973" y="582179"/>
            <a:ext cx="3854598" cy="599604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FC8F6F9-91DC-4D11-A7A0-01B750CB5FB4}"/>
              </a:ext>
            </a:extLst>
          </p:cNvPr>
          <p:cNvSpPr txBox="1"/>
          <p:nvPr/>
        </p:nvSpPr>
        <p:spPr>
          <a:xfrm>
            <a:off x="665011" y="235649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Is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CCDBA21-6752-4F9F-B0C5-C9A27FB0A4DD}"/>
              </a:ext>
            </a:extLst>
          </p:cNvPr>
          <p:cNvSpPr txBox="1"/>
          <p:nvPr/>
        </p:nvSpPr>
        <p:spPr>
          <a:xfrm>
            <a:off x="460234" y="3208832"/>
            <a:ext cx="83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Does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017F8EE-A73E-4A8F-8FFA-948DE9AAF155}"/>
              </a:ext>
            </a:extLst>
          </p:cNvPr>
          <p:cNvSpPr txBox="1"/>
          <p:nvPr/>
        </p:nvSpPr>
        <p:spPr>
          <a:xfrm>
            <a:off x="601693" y="4101395"/>
            <a:ext cx="548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Are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ABAFDE2-8335-42B1-9A8B-B9472CF0230D}"/>
              </a:ext>
            </a:extLst>
          </p:cNvPr>
          <p:cNvSpPr txBox="1"/>
          <p:nvPr/>
        </p:nvSpPr>
        <p:spPr>
          <a:xfrm>
            <a:off x="601693" y="4973846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Do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7E1BC72-4B49-454B-86B9-5BE1A82AEBDE}"/>
              </a:ext>
            </a:extLst>
          </p:cNvPr>
          <p:cNvSpPr txBox="1"/>
          <p:nvPr/>
        </p:nvSpPr>
        <p:spPr>
          <a:xfrm>
            <a:off x="565721" y="5826184"/>
            <a:ext cx="548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Are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1" y="401704"/>
            <a:ext cx="8078959" cy="607512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CB5DCA1-A01B-4D22-B7D7-D781A32918E7}"/>
              </a:ext>
            </a:extLst>
          </p:cNvPr>
          <p:cNvSpPr txBox="1"/>
          <p:nvPr/>
        </p:nvSpPr>
        <p:spPr>
          <a:xfrm>
            <a:off x="688769" y="5155350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What</a:t>
            </a:r>
            <a:r>
              <a:rPr lang="hr-HR" sz="2000" dirty="0">
                <a:solidFill>
                  <a:srgbClr val="FF0000"/>
                </a:solidFill>
              </a:rPr>
              <a:t> do </a:t>
            </a:r>
            <a:r>
              <a:rPr lang="hr-HR" sz="2000" dirty="0" err="1">
                <a:solidFill>
                  <a:srgbClr val="FF0000"/>
                </a:solidFill>
              </a:rPr>
              <a:t>you</a:t>
            </a:r>
            <a:r>
              <a:rPr lang="hr-HR" sz="2000" dirty="0">
                <a:solidFill>
                  <a:srgbClr val="FF0000"/>
                </a:solidFill>
              </a:rPr>
              <a:t> do </a:t>
            </a:r>
            <a:r>
              <a:rPr lang="hr-HR" sz="2000" dirty="0" err="1">
                <a:solidFill>
                  <a:srgbClr val="FF0000"/>
                </a:solidFill>
              </a:rPr>
              <a:t>after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school</a:t>
            </a:r>
            <a:r>
              <a:rPr lang="hr-HR" sz="20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CC935C3-AEB9-480D-BFF8-2B9CC042C921}"/>
              </a:ext>
            </a:extLst>
          </p:cNvPr>
          <p:cNvSpPr txBox="1"/>
          <p:nvPr/>
        </p:nvSpPr>
        <p:spPr>
          <a:xfrm>
            <a:off x="700644" y="3312616"/>
            <a:ext cx="4602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How </a:t>
            </a:r>
            <a:r>
              <a:rPr lang="hr-HR" sz="2000" dirty="0" err="1">
                <a:solidFill>
                  <a:srgbClr val="FF0000"/>
                </a:solidFill>
              </a:rPr>
              <a:t>many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classes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have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you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got</a:t>
            </a:r>
            <a:r>
              <a:rPr lang="hr-HR" sz="2000" dirty="0">
                <a:solidFill>
                  <a:srgbClr val="FF0000"/>
                </a:solidFill>
              </a:rPr>
              <a:t> on </a:t>
            </a:r>
            <a:r>
              <a:rPr lang="hr-HR" sz="2000" dirty="0" err="1">
                <a:solidFill>
                  <a:srgbClr val="FF0000"/>
                </a:solidFill>
              </a:rPr>
              <a:t>Friday</a:t>
            </a:r>
            <a:r>
              <a:rPr lang="hr-HR" sz="20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5D63FD0-D6DD-4E5C-B938-E1E1CF0F5ABB}"/>
              </a:ext>
            </a:extLst>
          </p:cNvPr>
          <p:cNvSpPr txBox="1"/>
          <p:nvPr/>
        </p:nvSpPr>
        <p:spPr>
          <a:xfrm>
            <a:off x="700644" y="4233983"/>
            <a:ext cx="3538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Where</a:t>
            </a:r>
            <a:r>
              <a:rPr lang="hr-HR" sz="2000" dirty="0">
                <a:solidFill>
                  <a:srgbClr val="FF0000"/>
                </a:solidFill>
              </a:rPr>
              <a:t> do </a:t>
            </a:r>
            <a:r>
              <a:rPr lang="hr-HR" sz="2000" dirty="0" err="1">
                <a:solidFill>
                  <a:srgbClr val="FF0000"/>
                </a:solidFill>
              </a:rPr>
              <a:t>you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keep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your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books</a:t>
            </a:r>
            <a:r>
              <a:rPr lang="hr-HR" sz="20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B205C08-2F81-4F07-9D60-4DF4D08118C1}"/>
              </a:ext>
            </a:extLst>
          </p:cNvPr>
          <p:cNvSpPr txBox="1"/>
          <p:nvPr/>
        </p:nvSpPr>
        <p:spPr>
          <a:xfrm>
            <a:off x="817418" y="2391249"/>
            <a:ext cx="3739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When</a:t>
            </a:r>
            <a:r>
              <a:rPr lang="hr-HR" sz="2000" dirty="0">
                <a:solidFill>
                  <a:srgbClr val="FF0000"/>
                </a:solidFill>
              </a:rPr>
              <a:t> do </a:t>
            </a:r>
            <a:r>
              <a:rPr lang="hr-HR" sz="2000" dirty="0" err="1">
                <a:solidFill>
                  <a:srgbClr val="FF0000"/>
                </a:solidFill>
              </a:rPr>
              <a:t>you</a:t>
            </a:r>
            <a:r>
              <a:rPr lang="hr-HR" sz="2000" dirty="0">
                <a:solidFill>
                  <a:srgbClr val="FF0000"/>
                </a:solidFill>
              </a:rPr>
              <a:t> do </a:t>
            </a:r>
            <a:r>
              <a:rPr lang="hr-HR" sz="2000" dirty="0" err="1">
                <a:solidFill>
                  <a:srgbClr val="FF0000"/>
                </a:solidFill>
              </a:rPr>
              <a:t>your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homework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1B30F7C-3A69-43AB-821E-CC28DFF3792F}"/>
              </a:ext>
            </a:extLst>
          </p:cNvPr>
          <p:cNvSpPr txBox="1"/>
          <p:nvPr/>
        </p:nvSpPr>
        <p:spPr>
          <a:xfrm>
            <a:off x="5142247" y="2406837"/>
            <a:ext cx="5089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After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school</a:t>
            </a:r>
            <a:r>
              <a:rPr lang="hr-HR" sz="2000" dirty="0">
                <a:solidFill>
                  <a:srgbClr val="FF0000"/>
                </a:solidFill>
              </a:rPr>
              <a:t>. / In </a:t>
            </a:r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morning</a:t>
            </a:r>
            <a:r>
              <a:rPr lang="hr-HR" sz="2000" dirty="0">
                <a:solidFill>
                  <a:srgbClr val="FF0000"/>
                </a:solidFill>
              </a:rPr>
              <a:t>. / In </a:t>
            </a:r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evening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CE1E643-7498-4B7A-930E-B2BEC24C7996}"/>
              </a:ext>
            </a:extLst>
          </p:cNvPr>
          <p:cNvSpPr txBox="1"/>
          <p:nvPr/>
        </p:nvSpPr>
        <p:spPr>
          <a:xfrm>
            <a:off x="5486877" y="3336486"/>
            <a:ext cx="2640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Four</a:t>
            </a:r>
            <a:r>
              <a:rPr lang="hr-HR" sz="2000" dirty="0">
                <a:solidFill>
                  <a:srgbClr val="FF0000"/>
                </a:solidFill>
              </a:rPr>
              <a:t> / </a:t>
            </a:r>
            <a:r>
              <a:rPr lang="hr-HR" sz="2000" dirty="0" err="1">
                <a:solidFill>
                  <a:srgbClr val="FF0000"/>
                </a:solidFill>
              </a:rPr>
              <a:t>Five</a:t>
            </a:r>
            <a:r>
              <a:rPr lang="hr-HR" sz="2000" dirty="0">
                <a:solidFill>
                  <a:srgbClr val="FF0000"/>
                </a:solidFill>
              </a:rPr>
              <a:t> / </a:t>
            </a:r>
            <a:r>
              <a:rPr lang="hr-HR" sz="2000" dirty="0" err="1">
                <a:solidFill>
                  <a:srgbClr val="FF0000"/>
                </a:solidFill>
              </a:rPr>
              <a:t>Six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classes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3837AC-8B6D-41B9-BE9B-27459BD8FA05}"/>
              </a:ext>
            </a:extLst>
          </p:cNvPr>
          <p:cNvSpPr txBox="1"/>
          <p:nvPr/>
        </p:nvSpPr>
        <p:spPr>
          <a:xfrm>
            <a:off x="5142247" y="4233983"/>
            <a:ext cx="4377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On </a:t>
            </a:r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shelf</a:t>
            </a:r>
            <a:r>
              <a:rPr lang="hr-HR" sz="2000" dirty="0">
                <a:solidFill>
                  <a:srgbClr val="FF0000"/>
                </a:solidFill>
              </a:rPr>
              <a:t>. / On </a:t>
            </a:r>
            <a:r>
              <a:rPr lang="hr-HR" sz="2000" dirty="0" err="1">
                <a:solidFill>
                  <a:srgbClr val="FF0000"/>
                </a:solidFill>
              </a:rPr>
              <a:t>my</a:t>
            </a:r>
            <a:r>
              <a:rPr lang="hr-HR" sz="2000" dirty="0">
                <a:solidFill>
                  <a:srgbClr val="FF0000"/>
                </a:solidFill>
              </a:rPr>
              <a:t> desk. / In </a:t>
            </a:r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bag</a:t>
            </a:r>
            <a:r>
              <a:rPr lang="hr-HR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1EAD900-9F62-482D-861F-8CAA355FBE23}"/>
              </a:ext>
            </a:extLst>
          </p:cNvPr>
          <p:cNvSpPr txBox="1"/>
          <p:nvPr/>
        </p:nvSpPr>
        <p:spPr>
          <a:xfrm>
            <a:off x="4857007" y="5108565"/>
            <a:ext cx="759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I do </a:t>
            </a:r>
            <a:r>
              <a:rPr lang="hr-HR" sz="2000" dirty="0" err="1">
                <a:solidFill>
                  <a:srgbClr val="FF0000"/>
                </a:solidFill>
              </a:rPr>
              <a:t>my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homework</a:t>
            </a:r>
            <a:r>
              <a:rPr lang="hr-HR" sz="2000" dirty="0">
                <a:solidFill>
                  <a:srgbClr val="FF0000"/>
                </a:solidFill>
              </a:rPr>
              <a:t>. I </a:t>
            </a:r>
            <a:r>
              <a:rPr lang="hr-HR" sz="2000" dirty="0" err="1">
                <a:solidFill>
                  <a:srgbClr val="FF0000"/>
                </a:solidFill>
              </a:rPr>
              <a:t>play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with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my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friends</a:t>
            </a:r>
            <a:r>
              <a:rPr lang="hr-HR" sz="2000" dirty="0">
                <a:solidFill>
                  <a:srgbClr val="FF0000"/>
                </a:solidFill>
              </a:rPr>
              <a:t>. / I </a:t>
            </a:r>
            <a:r>
              <a:rPr lang="hr-HR" sz="2000" dirty="0" err="1">
                <a:solidFill>
                  <a:srgbClr val="FF0000"/>
                </a:solidFill>
              </a:rPr>
              <a:t>go</a:t>
            </a:r>
            <a:r>
              <a:rPr lang="hr-HR" sz="2000" dirty="0">
                <a:solidFill>
                  <a:srgbClr val="FF0000"/>
                </a:solidFill>
              </a:rPr>
              <a:t> to </a:t>
            </a:r>
            <a:r>
              <a:rPr lang="hr-HR" sz="2000" dirty="0" err="1">
                <a:solidFill>
                  <a:srgbClr val="FF0000"/>
                </a:solidFill>
              </a:rPr>
              <a:t>tennis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practice</a:t>
            </a:r>
            <a:r>
              <a:rPr lang="hr-HR" sz="20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2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2" y="30177"/>
            <a:ext cx="8113059" cy="6827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71" y="952991"/>
            <a:ext cx="6482629" cy="14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" y="47533"/>
            <a:ext cx="7163104" cy="6541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90" y="504966"/>
            <a:ext cx="4328288" cy="245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83" y="2961563"/>
            <a:ext cx="4103101" cy="2497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806" y="5786652"/>
            <a:ext cx="5440872" cy="392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666" y="6306098"/>
            <a:ext cx="3564036" cy="39955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7729A3F-8739-4DED-A66C-E54EA933539F}"/>
              </a:ext>
            </a:extLst>
          </p:cNvPr>
          <p:cNvSpPr txBox="1"/>
          <p:nvPr/>
        </p:nvSpPr>
        <p:spPr>
          <a:xfrm>
            <a:off x="3550722" y="17694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4982C48-B9D9-4C65-AC94-C4BFC7DC5058}"/>
              </a:ext>
            </a:extLst>
          </p:cNvPr>
          <p:cNvSpPr txBox="1"/>
          <p:nvPr/>
        </p:nvSpPr>
        <p:spPr>
          <a:xfrm>
            <a:off x="3312697" y="1639792"/>
            <a:ext cx="3165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leave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things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have</a:t>
            </a:r>
            <a:r>
              <a:rPr lang="hr-HR" dirty="0">
                <a:solidFill>
                  <a:srgbClr val="FF0000"/>
                </a:solidFill>
              </a:rPr>
              <a:t> to do </a:t>
            </a:r>
          </a:p>
          <a:p>
            <a:r>
              <a:rPr lang="hr-HR" dirty="0">
                <a:solidFill>
                  <a:srgbClr val="FF0000"/>
                </a:solidFill>
              </a:rPr>
              <a:t>for </a:t>
            </a:r>
            <a:r>
              <a:rPr lang="hr-HR" dirty="0" err="1">
                <a:solidFill>
                  <a:srgbClr val="FF0000"/>
                </a:solidFill>
              </a:rPr>
              <a:t>later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9D75475-7DCE-430F-BAEB-53889BB7FAD0}"/>
              </a:ext>
            </a:extLst>
          </p:cNvPr>
          <p:cNvSpPr txBox="1"/>
          <p:nvPr/>
        </p:nvSpPr>
        <p:spPr>
          <a:xfrm>
            <a:off x="3347677" y="2585107"/>
            <a:ext cx="18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be</a:t>
            </a:r>
            <a:r>
              <a:rPr lang="hr-HR" dirty="0">
                <a:solidFill>
                  <a:srgbClr val="FF0000"/>
                </a:solidFill>
              </a:rPr>
              <a:t> late for </a:t>
            </a:r>
            <a:r>
              <a:rPr lang="hr-HR" dirty="0" err="1">
                <a:solidFill>
                  <a:srgbClr val="FF0000"/>
                </a:solidFill>
              </a:rPr>
              <a:t>school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35BF0E7-6C59-4CFD-AAD3-4C2E5BF2AC3A}"/>
              </a:ext>
            </a:extLst>
          </p:cNvPr>
          <p:cNvSpPr txBox="1"/>
          <p:nvPr/>
        </p:nvSpPr>
        <p:spPr>
          <a:xfrm>
            <a:off x="3347677" y="3121605"/>
            <a:ext cx="12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stay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up</a:t>
            </a:r>
            <a:r>
              <a:rPr lang="hr-HR" dirty="0">
                <a:solidFill>
                  <a:srgbClr val="FF0000"/>
                </a:solidFill>
              </a:rPr>
              <a:t> late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1131BD0-D1BB-4D1E-8FF6-C7C7721934AB}"/>
              </a:ext>
            </a:extLst>
          </p:cNvPr>
          <p:cNvSpPr txBox="1"/>
          <p:nvPr/>
        </p:nvSpPr>
        <p:spPr>
          <a:xfrm>
            <a:off x="3386902" y="3707607"/>
            <a:ext cx="177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cheat</a:t>
            </a:r>
            <a:r>
              <a:rPr lang="hr-HR" dirty="0">
                <a:solidFill>
                  <a:srgbClr val="FF0000"/>
                </a:solidFill>
              </a:rPr>
              <a:t> on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test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8D33D3B-751A-4715-83DB-8D1828EAD5C0}"/>
              </a:ext>
            </a:extLst>
          </p:cNvPr>
          <p:cNvSpPr txBox="1"/>
          <p:nvPr/>
        </p:nvSpPr>
        <p:spPr>
          <a:xfrm>
            <a:off x="3373554" y="451212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skip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classes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8362B274-055C-4A33-9EB8-B9B5622AED9B}"/>
              </a:ext>
            </a:extLst>
          </p:cNvPr>
          <p:cNvSpPr txBox="1"/>
          <p:nvPr/>
        </p:nvSpPr>
        <p:spPr>
          <a:xfrm>
            <a:off x="96390" y="2527659"/>
            <a:ext cx="197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do </a:t>
            </a:r>
            <a:r>
              <a:rPr lang="hr-HR" dirty="0" err="1">
                <a:solidFill>
                  <a:srgbClr val="FF0000"/>
                </a:solidFill>
              </a:rPr>
              <a:t>your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homework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CFE6FE4-C826-4176-BE0F-6C4794AA56D9}"/>
              </a:ext>
            </a:extLst>
          </p:cNvPr>
          <p:cNvSpPr txBox="1"/>
          <p:nvPr/>
        </p:nvSpPr>
        <p:spPr>
          <a:xfrm>
            <a:off x="139454" y="3058393"/>
            <a:ext cx="18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revise</a:t>
            </a:r>
            <a:r>
              <a:rPr lang="hr-HR" dirty="0">
                <a:solidFill>
                  <a:srgbClr val="FF0000"/>
                </a:solidFill>
              </a:rPr>
              <a:t> for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test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9C090A5C-51CF-4489-8801-A60E3D0B7D97}"/>
              </a:ext>
            </a:extLst>
          </p:cNvPr>
          <p:cNvSpPr txBox="1"/>
          <p:nvPr/>
        </p:nvSpPr>
        <p:spPr>
          <a:xfrm>
            <a:off x="139454" y="3682907"/>
            <a:ext cx="3253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ask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teacher</a:t>
            </a:r>
            <a:r>
              <a:rPr lang="hr-HR" dirty="0">
                <a:solidFill>
                  <a:srgbClr val="FF0000"/>
                </a:solidFill>
              </a:rPr>
              <a:t> for </a:t>
            </a:r>
            <a:r>
              <a:rPr lang="hr-HR" dirty="0" err="1">
                <a:solidFill>
                  <a:srgbClr val="FF0000"/>
                </a:solidFill>
              </a:rPr>
              <a:t>help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  <a:p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don’t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understand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something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67C7CB10-627C-475F-8317-ABB6C767F7F3}"/>
              </a:ext>
            </a:extLst>
          </p:cNvPr>
          <p:cNvSpPr txBox="1"/>
          <p:nvPr/>
        </p:nvSpPr>
        <p:spPr>
          <a:xfrm>
            <a:off x="139454" y="4535329"/>
            <a:ext cx="250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be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active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class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78" y="182502"/>
            <a:ext cx="9524011" cy="663017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20B97AC-040F-429A-AF17-166CDCBF5EB5}"/>
              </a:ext>
            </a:extLst>
          </p:cNvPr>
          <p:cNvSpPr txBox="1"/>
          <p:nvPr/>
        </p:nvSpPr>
        <p:spPr>
          <a:xfrm>
            <a:off x="7584225" y="5756837"/>
            <a:ext cx="109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crowded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2E303AB-E5C6-4BC1-A9C7-78F23757A22F}"/>
              </a:ext>
            </a:extLst>
          </p:cNvPr>
          <p:cNvSpPr txBox="1"/>
          <p:nvPr/>
        </p:nvSpPr>
        <p:spPr>
          <a:xfrm>
            <a:off x="5322425" y="3426031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humour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2D8A8D7-3858-4043-8C27-AE9431E64010}"/>
              </a:ext>
            </a:extLst>
          </p:cNvPr>
          <p:cNvSpPr txBox="1"/>
          <p:nvPr/>
        </p:nvSpPr>
        <p:spPr>
          <a:xfrm>
            <a:off x="4498769" y="380481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nuisance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76DB1DF-ADEE-4822-B8FB-B8D5C6E08A4E}"/>
              </a:ext>
            </a:extLst>
          </p:cNvPr>
          <p:cNvSpPr txBox="1"/>
          <p:nvPr/>
        </p:nvSpPr>
        <p:spPr>
          <a:xfrm>
            <a:off x="3576754" y="4533023"/>
            <a:ext cx="1084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divorced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CF1498D-A3AE-4974-A6D8-125C26A8F427}"/>
              </a:ext>
            </a:extLst>
          </p:cNvPr>
          <p:cNvSpPr txBox="1"/>
          <p:nvPr/>
        </p:nvSpPr>
        <p:spPr>
          <a:xfrm>
            <a:off x="5983183" y="4919300"/>
            <a:ext cx="136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headlines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6A66C7A-2B47-42FA-8DBC-397AD9A75146}"/>
              </a:ext>
            </a:extLst>
          </p:cNvPr>
          <p:cNvSpPr txBox="1"/>
          <p:nvPr/>
        </p:nvSpPr>
        <p:spPr>
          <a:xfrm>
            <a:off x="4237512" y="5356727"/>
            <a:ext cx="130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piggy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bank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8F1C42-C21E-4763-8020-0A8916942320}"/>
              </a:ext>
            </a:extLst>
          </p:cNvPr>
          <p:cNvSpPr txBox="1"/>
          <p:nvPr/>
        </p:nvSpPr>
        <p:spPr>
          <a:xfrm>
            <a:off x="4498769" y="3097481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earn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9" y="873456"/>
            <a:ext cx="11562524" cy="506420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2AC94E2-026A-48F4-9D90-B8EF1D80E91A}"/>
              </a:ext>
            </a:extLst>
          </p:cNvPr>
          <p:cNvSpPr txBox="1"/>
          <p:nvPr/>
        </p:nvSpPr>
        <p:spPr>
          <a:xfrm>
            <a:off x="1983179" y="3885978"/>
            <a:ext cx="68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Jim’s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F682A33-8F70-4728-9BCF-103A1C52FCFF}"/>
              </a:ext>
            </a:extLst>
          </p:cNvPr>
          <p:cNvSpPr txBox="1"/>
          <p:nvPr/>
        </p:nvSpPr>
        <p:spPr>
          <a:xfrm>
            <a:off x="4273138" y="30288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Glen</a:t>
            </a:r>
            <a:r>
              <a:rPr lang="hr-HR" sz="2000" dirty="0">
                <a:solidFill>
                  <a:srgbClr val="FF0000"/>
                </a:solidFill>
              </a:rPr>
              <a:t>	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A87642A-F888-4911-9A0D-9A127914DCA8}"/>
              </a:ext>
            </a:extLst>
          </p:cNvPr>
          <p:cNvSpPr txBox="1"/>
          <p:nvPr/>
        </p:nvSpPr>
        <p:spPr>
          <a:xfrm>
            <a:off x="7455725" y="2991438"/>
            <a:ext cx="921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Harry’s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9D633F2-1C11-425C-837D-878053DE4FB8}"/>
              </a:ext>
            </a:extLst>
          </p:cNvPr>
          <p:cNvSpPr txBox="1"/>
          <p:nvPr/>
        </p:nvSpPr>
        <p:spPr>
          <a:xfrm>
            <a:off x="1745673" y="3487694"/>
            <a:ext cx="80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Lucy’s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E15079A-687F-402F-B62F-2C3788FA3CE8}"/>
              </a:ext>
            </a:extLst>
          </p:cNvPr>
          <p:cNvSpPr txBox="1"/>
          <p:nvPr/>
        </p:nvSpPr>
        <p:spPr>
          <a:xfrm>
            <a:off x="1935677" y="3086671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Daniel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5DFACC3-125B-4CFA-9120-DF7437D3149B}"/>
              </a:ext>
            </a:extLst>
          </p:cNvPr>
          <p:cNvSpPr txBox="1"/>
          <p:nvPr/>
        </p:nvSpPr>
        <p:spPr>
          <a:xfrm>
            <a:off x="1898072" y="4264912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Daniel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9AAB9EA-B9F3-4F3F-AF6A-1AD51E769C49}"/>
              </a:ext>
            </a:extLst>
          </p:cNvPr>
          <p:cNvSpPr txBox="1"/>
          <p:nvPr/>
        </p:nvSpPr>
        <p:spPr>
          <a:xfrm>
            <a:off x="4128492" y="426491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Glen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D1693E8-22DE-493A-9110-6BE14739AF07}"/>
              </a:ext>
            </a:extLst>
          </p:cNvPr>
          <p:cNvSpPr txBox="1"/>
          <p:nvPr/>
        </p:nvSpPr>
        <p:spPr>
          <a:xfrm>
            <a:off x="7216803" y="4318745"/>
            <a:ext cx="921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Harry’s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5FAA615-5477-40CC-8973-076944883943}"/>
              </a:ext>
            </a:extLst>
          </p:cNvPr>
          <p:cNvSpPr txBox="1"/>
          <p:nvPr/>
        </p:nvSpPr>
        <p:spPr>
          <a:xfrm>
            <a:off x="1935678" y="472235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Molly</a:t>
            </a:r>
            <a:r>
              <a:rPr lang="hr-HR" sz="2000" dirty="0">
                <a:solidFill>
                  <a:srgbClr val="FF0000"/>
                </a:solidFill>
              </a:rPr>
              <a:t>	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FC4CC1E-0441-4BAE-B56E-C6C65F6DD8F4}"/>
              </a:ext>
            </a:extLst>
          </p:cNvPr>
          <p:cNvSpPr txBox="1"/>
          <p:nvPr/>
        </p:nvSpPr>
        <p:spPr>
          <a:xfrm>
            <a:off x="5119845" y="4688840"/>
            <a:ext cx="68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Jim’s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558" y="2601442"/>
            <a:ext cx="1905266" cy="1829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3" y="300250"/>
            <a:ext cx="8161025" cy="3684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23" y="3985146"/>
            <a:ext cx="5657214" cy="1758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5622710"/>
            <a:ext cx="1911893" cy="73714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AD0E4C6-ED88-4CDA-B80E-8ED22B62D7AB}"/>
              </a:ext>
            </a:extLst>
          </p:cNvPr>
          <p:cNvSpPr txBox="1"/>
          <p:nvPr/>
        </p:nvSpPr>
        <p:spPr>
          <a:xfrm>
            <a:off x="4056020" y="2530936"/>
            <a:ext cx="48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for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825EAF9-656B-44AB-85F1-272C1DE7FF51}"/>
              </a:ext>
            </a:extLst>
          </p:cNvPr>
          <p:cNvSpPr txBox="1"/>
          <p:nvPr/>
        </p:nvSpPr>
        <p:spPr>
          <a:xfrm>
            <a:off x="2588820" y="3001552"/>
            <a:ext cx="110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on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C908B13-54DE-46B0-9125-A4F4CE31750A}"/>
              </a:ext>
            </a:extLst>
          </p:cNvPr>
          <p:cNvSpPr txBox="1"/>
          <p:nvPr/>
        </p:nvSpPr>
        <p:spPr>
          <a:xfrm>
            <a:off x="2744341" y="3456339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about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EC873DC-36F6-48C3-A3ED-85E52FDF17F2}"/>
              </a:ext>
            </a:extLst>
          </p:cNvPr>
          <p:cNvSpPr txBox="1"/>
          <p:nvPr/>
        </p:nvSpPr>
        <p:spPr>
          <a:xfrm>
            <a:off x="3281530" y="3991546"/>
            <a:ext cx="403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to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60075D7-9D2E-47BC-9ED2-126899D1091F}"/>
              </a:ext>
            </a:extLst>
          </p:cNvPr>
          <p:cNvSpPr txBox="1"/>
          <p:nvPr/>
        </p:nvSpPr>
        <p:spPr>
          <a:xfrm>
            <a:off x="2902526" y="4510743"/>
            <a:ext cx="392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FD4A500-C8B2-42D2-875F-38641B017635}"/>
              </a:ext>
            </a:extLst>
          </p:cNvPr>
          <p:cNvSpPr txBox="1"/>
          <p:nvPr/>
        </p:nvSpPr>
        <p:spPr>
          <a:xfrm>
            <a:off x="3807629" y="5019604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with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7" y="435133"/>
            <a:ext cx="11797285" cy="3887486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975642F0-A633-4B49-BBA4-26E26CFB89C4}"/>
              </a:ext>
            </a:extLst>
          </p:cNvPr>
          <p:cNvSpPr/>
          <p:nvPr/>
        </p:nvSpPr>
        <p:spPr>
          <a:xfrm flipH="1">
            <a:off x="6096000" y="1140030"/>
            <a:ext cx="1136073" cy="391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DF6031C1-CB73-425C-8CC3-5AC6B7BC6DF0}"/>
              </a:ext>
            </a:extLst>
          </p:cNvPr>
          <p:cNvSpPr/>
          <p:nvPr/>
        </p:nvSpPr>
        <p:spPr>
          <a:xfrm>
            <a:off x="9286502" y="1140030"/>
            <a:ext cx="896869" cy="333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2423937B-1A21-46AD-A294-907684A968BF}"/>
              </a:ext>
            </a:extLst>
          </p:cNvPr>
          <p:cNvSpPr/>
          <p:nvPr/>
        </p:nvSpPr>
        <p:spPr>
          <a:xfrm>
            <a:off x="3563979" y="1531917"/>
            <a:ext cx="1483034" cy="55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CA5B9904-2A3A-4F61-A015-77D4FB82A23A}"/>
              </a:ext>
            </a:extLst>
          </p:cNvPr>
          <p:cNvSpPr/>
          <p:nvPr/>
        </p:nvSpPr>
        <p:spPr>
          <a:xfrm>
            <a:off x="985054" y="2378875"/>
            <a:ext cx="606240" cy="589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2C01D593-0A76-4011-9022-87DFC9F8B2B8}"/>
              </a:ext>
            </a:extLst>
          </p:cNvPr>
          <p:cNvSpPr/>
          <p:nvPr/>
        </p:nvSpPr>
        <p:spPr>
          <a:xfrm>
            <a:off x="3699256" y="2378874"/>
            <a:ext cx="606240" cy="589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7E53BD39-0C7E-4020-924F-7D8FBB7E81EB}"/>
              </a:ext>
            </a:extLst>
          </p:cNvPr>
          <p:cNvSpPr/>
          <p:nvPr/>
        </p:nvSpPr>
        <p:spPr>
          <a:xfrm>
            <a:off x="1481839" y="2839045"/>
            <a:ext cx="715096" cy="589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AF767431-A18B-4B41-93E7-4D1791CE7EAC}"/>
              </a:ext>
            </a:extLst>
          </p:cNvPr>
          <p:cNvSpPr/>
          <p:nvPr/>
        </p:nvSpPr>
        <p:spPr>
          <a:xfrm>
            <a:off x="4157838" y="2891863"/>
            <a:ext cx="715096" cy="589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61FE4429-321D-4CCD-8FCB-6724BCA90463}"/>
              </a:ext>
            </a:extLst>
          </p:cNvPr>
          <p:cNvSpPr/>
          <p:nvPr/>
        </p:nvSpPr>
        <p:spPr>
          <a:xfrm>
            <a:off x="182905" y="3326921"/>
            <a:ext cx="606240" cy="589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6B6C388-27A5-4BA3-A0CF-8A18632C19DF}"/>
              </a:ext>
            </a:extLst>
          </p:cNvPr>
          <p:cNvSpPr/>
          <p:nvPr/>
        </p:nvSpPr>
        <p:spPr>
          <a:xfrm>
            <a:off x="5114101" y="3364450"/>
            <a:ext cx="606240" cy="589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B28BF0E1-888F-4924-86E4-4D2ECAE9D559}"/>
              </a:ext>
            </a:extLst>
          </p:cNvPr>
          <p:cNvSpPr/>
          <p:nvPr/>
        </p:nvSpPr>
        <p:spPr>
          <a:xfrm>
            <a:off x="8241627" y="3364449"/>
            <a:ext cx="606240" cy="589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8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7" y="146747"/>
            <a:ext cx="8931350" cy="522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147" y="4315889"/>
            <a:ext cx="2562149" cy="659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19" y="5094514"/>
            <a:ext cx="3012581" cy="1798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082" y="6005555"/>
            <a:ext cx="4392972" cy="70569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6E01D27-4104-470C-B093-F01FE2741BC7}"/>
              </a:ext>
            </a:extLst>
          </p:cNvPr>
          <p:cNvSpPr txBox="1"/>
          <p:nvPr/>
        </p:nvSpPr>
        <p:spPr>
          <a:xfrm>
            <a:off x="724395" y="1876301"/>
            <a:ext cx="642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My </a:t>
            </a:r>
            <a:r>
              <a:rPr lang="hr-HR" sz="2000" dirty="0" err="1">
                <a:solidFill>
                  <a:srgbClr val="FF0000"/>
                </a:solidFill>
              </a:rPr>
              <a:t>best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friend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sometimes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spends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weekend at </a:t>
            </a:r>
            <a:r>
              <a:rPr lang="hr-HR" sz="2000" dirty="0" err="1">
                <a:solidFill>
                  <a:srgbClr val="FF0000"/>
                </a:solidFill>
              </a:rPr>
              <a:t>my</a:t>
            </a:r>
            <a:r>
              <a:rPr lang="hr-HR" sz="2000" dirty="0">
                <a:solidFill>
                  <a:srgbClr val="FF0000"/>
                </a:solidFill>
              </a:rPr>
              <a:t> place.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77D4511-A334-4298-AE10-BB07B1A69C16}"/>
              </a:ext>
            </a:extLst>
          </p:cNvPr>
          <p:cNvSpPr txBox="1"/>
          <p:nvPr/>
        </p:nvSpPr>
        <p:spPr>
          <a:xfrm>
            <a:off x="724394" y="2826228"/>
            <a:ext cx="349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I </a:t>
            </a:r>
            <a:r>
              <a:rPr lang="hr-HR" sz="2000" dirty="0" err="1">
                <a:solidFill>
                  <a:srgbClr val="FF0000"/>
                </a:solidFill>
              </a:rPr>
              <a:t>usually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go</a:t>
            </a:r>
            <a:r>
              <a:rPr lang="hr-HR" sz="2000" dirty="0">
                <a:solidFill>
                  <a:srgbClr val="FF0000"/>
                </a:solidFill>
              </a:rPr>
              <a:t> to bed at 10 </a:t>
            </a:r>
            <a:r>
              <a:rPr lang="hr-HR" sz="2000" dirty="0" err="1">
                <a:solidFill>
                  <a:srgbClr val="FF0000"/>
                </a:solidFill>
              </a:rPr>
              <a:t>o’clock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7BD28F8-4905-4DB8-A651-D7D0545A7D9F}"/>
              </a:ext>
            </a:extLst>
          </p:cNvPr>
          <p:cNvSpPr txBox="1"/>
          <p:nvPr/>
        </p:nvSpPr>
        <p:spPr>
          <a:xfrm>
            <a:off x="724394" y="3700694"/>
            <a:ext cx="569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My English </a:t>
            </a:r>
            <a:r>
              <a:rPr lang="hr-HR" sz="2000" dirty="0" err="1">
                <a:solidFill>
                  <a:srgbClr val="FF0000"/>
                </a:solidFill>
              </a:rPr>
              <a:t>teacher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never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gives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too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much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homework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471D723-2260-469C-A42F-131A82CCEE67}"/>
              </a:ext>
            </a:extLst>
          </p:cNvPr>
          <p:cNvSpPr txBox="1"/>
          <p:nvPr/>
        </p:nvSpPr>
        <p:spPr>
          <a:xfrm>
            <a:off x="741867" y="4575160"/>
            <a:ext cx="543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I </a:t>
            </a:r>
            <a:r>
              <a:rPr lang="hr-HR" sz="2000" dirty="0" err="1">
                <a:solidFill>
                  <a:srgbClr val="FF0000"/>
                </a:solidFill>
              </a:rPr>
              <a:t>brush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my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teeth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and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wash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my</a:t>
            </a:r>
            <a:r>
              <a:rPr lang="hr-HR" sz="2000" dirty="0">
                <a:solidFill>
                  <a:srgbClr val="FF0000"/>
                </a:solidFill>
              </a:rPr>
              <a:t> face </a:t>
            </a:r>
            <a:r>
              <a:rPr lang="hr-HR" sz="2000" dirty="0" err="1">
                <a:solidFill>
                  <a:srgbClr val="FF0000"/>
                </a:solidFill>
              </a:rPr>
              <a:t>every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morning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282"/>
            <a:ext cx="5796114" cy="5681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12" y="1605738"/>
            <a:ext cx="6542488" cy="317211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10A7122-0061-4E97-BBBF-EC0635A70FC7}"/>
              </a:ext>
            </a:extLst>
          </p:cNvPr>
          <p:cNvSpPr txBox="1"/>
          <p:nvPr/>
        </p:nvSpPr>
        <p:spPr>
          <a:xfrm>
            <a:off x="332509" y="1484416"/>
            <a:ext cx="35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area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borrow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nuisance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canteen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C64D608-36DA-4236-B075-BA58F24ECE9F}"/>
              </a:ext>
            </a:extLst>
          </p:cNvPr>
          <p:cNvSpPr txBox="1"/>
          <p:nvPr/>
        </p:nvSpPr>
        <p:spPr>
          <a:xfrm>
            <a:off x="225631" y="2278865"/>
            <a:ext cx="524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allowance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besides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chore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compare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deliver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divorced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hardworking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092B18F-8B21-40E4-B063-4B8325271E41}"/>
              </a:ext>
            </a:extLst>
          </p:cNvPr>
          <p:cNvSpPr txBox="1"/>
          <p:nvPr/>
        </p:nvSpPr>
        <p:spPr>
          <a:xfrm>
            <a:off x="220744" y="3460091"/>
            <a:ext cx="533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blockbuster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have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hr-HR" sz="18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r-HR" sz="180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common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hit </a:t>
            </a:r>
            <a:r>
              <a:rPr lang="hr-HR" dirty="0" err="1">
                <a:solidFill>
                  <a:srgbClr val="FF0000"/>
                </a:solidFill>
                <a:latin typeface="Arial" panose="020B0604020202020204" pitchFamily="34" charset="0"/>
              </a:rPr>
              <a:t>headlines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hr-HR" dirty="0" err="1">
                <a:solidFill>
                  <a:srgbClr val="FF0000"/>
                </a:solidFill>
                <a:latin typeface="Arial" panose="020B0604020202020204" pitchFamily="34" charset="0"/>
              </a:rPr>
              <a:t>own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687B05F-67D1-48FF-83FF-5ACC751197F7}"/>
              </a:ext>
            </a:extLst>
          </p:cNvPr>
          <p:cNvSpPr txBox="1"/>
          <p:nvPr/>
        </p:nvSpPr>
        <p:spPr>
          <a:xfrm>
            <a:off x="288119" y="4316226"/>
            <a:ext cx="531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good-looking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impatient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lazy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responsible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stuty</a:t>
            </a:r>
            <a:r>
              <a:rPr lang="hr-HR" dirty="0">
                <a:solidFill>
                  <a:srgbClr val="FF0000"/>
                </a:solidFill>
              </a:rPr>
              <a:t> hard, take are </a:t>
            </a:r>
            <a:r>
              <a:rPr lang="hr-HR" dirty="0" err="1">
                <a:solidFill>
                  <a:srgbClr val="FF0000"/>
                </a:solidFill>
              </a:rPr>
              <a:t>of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waste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8372761-FBF2-4BA4-A7F5-AF7AA690D344}"/>
              </a:ext>
            </a:extLst>
          </p:cNvPr>
          <p:cNvSpPr txBox="1"/>
          <p:nvPr/>
        </p:nvSpPr>
        <p:spPr>
          <a:xfrm>
            <a:off x="448625" y="5373584"/>
            <a:ext cx="415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anthem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capital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quirky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tourist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destination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70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17091" cy="4131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95" y="4048812"/>
            <a:ext cx="6522766" cy="2749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556" y="1434659"/>
            <a:ext cx="3264945" cy="2220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720" y="3464109"/>
            <a:ext cx="3077965" cy="22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2000" b="1" dirty="0">
                <a:solidFill>
                  <a:prstClr val="black"/>
                </a:solidFill>
              </a:rPr>
              <a:t>PLAY AND LEARN</a:t>
            </a:r>
            <a:endParaRPr lang="hr-HR" sz="2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hlinkClick r:id="rId4"/>
            </a:endParaRPr>
          </a:p>
          <a:p>
            <a:pPr marL="0" lvl="0" indent="0" algn="ctr">
              <a:buNone/>
              <a:defRPr/>
            </a:pPr>
            <a:r>
              <a:rPr lang="en-US" sz="2000" dirty="0">
                <a:hlinkClick r:id="rId5"/>
              </a:rPr>
              <a:t>https://www.e-sfera.hr/dodatni-digitalni-sadrzaji/1e0f5584-f0ca-498c-8645-caf1a1b78448/</a:t>
            </a:r>
            <a:endParaRPr lang="hr-HR" sz="2000" dirty="0"/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01" y="55507"/>
            <a:ext cx="9692359" cy="663688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E1921B6-09A0-481F-A929-4585153EEA88}"/>
              </a:ext>
            </a:extLst>
          </p:cNvPr>
          <p:cNvSpPr txBox="1"/>
          <p:nvPr/>
        </p:nvSpPr>
        <p:spPr>
          <a:xfrm>
            <a:off x="8994759" y="68635"/>
            <a:ext cx="31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Možete li, molim vas, ponoviti?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6968ACE-5D0B-4052-BB35-550DEB6D27E4}"/>
              </a:ext>
            </a:extLst>
          </p:cNvPr>
          <p:cNvSpPr txBox="1"/>
          <p:nvPr/>
        </p:nvSpPr>
        <p:spPr>
          <a:xfrm>
            <a:off x="9090037" y="709122"/>
            <a:ext cx="319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Kako se to kaže na engleskom?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5B39CC6-78E1-40A0-80A0-931346620EB0}"/>
              </a:ext>
            </a:extLst>
          </p:cNvPr>
          <p:cNvSpPr txBox="1"/>
          <p:nvPr/>
        </p:nvSpPr>
        <p:spPr>
          <a:xfrm>
            <a:off x="10519425" y="1440083"/>
            <a:ext cx="1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Koja stranica?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DEB3BC2-025A-4EE5-BD73-A5D39EB07B7B}"/>
              </a:ext>
            </a:extLst>
          </p:cNvPr>
          <p:cNvSpPr txBox="1"/>
          <p:nvPr/>
        </p:nvSpPr>
        <p:spPr>
          <a:xfrm>
            <a:off x="10304760" y="1930431"/>
            <a:ext cx="164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Mogu li ja reći?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604ED51-9811-4952-A64D-2B8164DB3FE4}"/>
              </a:ext>
            </a:extLst>
          </p:cNvPr>
          <p:cNvSpPr txBox="1"/>
          <p:nvPr/>
        </p:nvSpPr>
        <p:spPr>
          <a:xfrm>
            <a:off x="9481877" y="2605445"/>
            <a:ext cx="319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Koja je hrvatska riječ za to?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FC69118-E391-4C26-AAAC-00A59905F50F}"/>
              </a:ext>
            </a:extLst>
          </p:cNvPr>
          <p:cNvSpPr txBox="1"/>
          <p:nvPr/>
        </p:nvSpPr>
        <p:spPr>
          <a:xfrm>
            <a:off x="10304760" y="3244334"/>
            <a:ext cx="169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rgbClr val="FF0000"/>
                </a:solidFill>
              </a:rPr>
              <a:t>Kako se to piše?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B7743AB-AFDC-4DE5-82DF-1F7BFB11CDD6}"/>
              </a:ext>
            </a:extLst>
          </p:cNvPr>
          <p:cNvSpPr txBox="1"/>
          <p:nvPr/>
        </p:nvSpPr>
        <p:spPr>
          <a:xfrm>
            <a:off x="9311635" y="3952584"/>
            <a:ext cx="300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Mogu li izići van, molim vas?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4ECF43E-2DAE-4523-99A1-92FBB9252882}"/>
              </a:ext>
            </a:extLst>
          </p:cNvPr>
          <p:cNvSpPr txBox="1"/>
          <p:nvPr/>
        </p:nvSpPr>
        <p:spPr>
          <a:xfrm>
            <a:off x="9481878" y="4605486"/>
            <a:ext cx="26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rgbClr val="FF0000"/>
                </a:solidFill>
              </a:rPr>
              <a:t>Ne razumijem. Možete li objasniti, molim vas?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52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79997" cy="6063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984" y="4881282"/>
            <a:ext cx="7136078" cy="19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2" y="4545495"/>
            <a:ext cx="11441556" cy="1656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305"/>
            <a:ext cx="11992018" cy="35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40" y="2209671"/>
            <a:ext cx="5686148" cy="437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9" y="124556"/>
            <a:ext cx="9079533" cy="247072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A83FCE7-D20F-4066-B384-29F8ED835448}"/>
              </a:ext>
            </a:extLst>
          </p:cNvPr>
          <p:cNvSpPr txBox="1"/>
          <p:nvPr/>
        </p:nvSpPr>
        <p:spPr>
          <a:xfrm>
            <a:off x="874643" y="4621695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 </a:t>
            </a:r>
            <a:r>
              <a:rPr lang="hr-HR" dirty="0" err="1">
                <a:solidFill>
                  <a:srgbClr val="FF0000"/>
                </a:solidFill>
              </a:rPr>
              <a:t>good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teacher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….</a:t>
            </a:r>
          </a:p>
          <a:p>
            <a:r>
              <a:rPr lang="hr-HR" dirty="0">
                <a:solidFill>
                  <a:srgbClr val="FF0000"/>
                </a:solidFill>
              </a:rPr>
              <a:t>A </a:t>
            </a:r>
            <a:r>
              <a:rPr lang="hr-HR" dirty="0" err="1">
                <a:solidFill>
                  <a:srgbClr val="FF0000"/>
                </a:solidFill>
              </a:rPr>
              <a:t>good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teacher</a:t>
            </a:r>
            <a:r>
              <a:rPr lang="hr-HR" dirty="0">
                <a:solidFill>
                  <a:srgbClr val="FF0000"/>
                </a:solidFill>
              </a:rPr>
              <a:t> must </a:t>
            </a:r>
            <a:r>
              <a:rPr lang="hr-HR" dirty="0" err="1">
                <a:solidFill>
                  <a:srgbClr val="FF0000"/>
                </a:solidFill>
              </a:rPr>
              <a:t>have</a:t>
            </a:r>
            <a:r>
              <a:rPr lang="hr-HR" dirty="0">
                <a:solidFill>
                  <a:srgbClr val="FF0000"/>
                </a:solidFill>
              </a:rPr>
              <a:t>…</a:t>
            </a:r>
          </a:p>
          <a:p>
            <a:r>
              <a:rPr lang="hr-HR" dirty="0">
                <a:solidFill>
                  <a:srgbClr val="FF0000"/>
                </a:solidFill>
              </a:rPr>
              <a:t>A </a:t>
            </a:r>
            <a:r>
              <a:rPr lang="hr-HR" dirty="0" err="1">
                <a:solidFill>
                  <a:srgbClr val="FF0000"/>
                </a:solidFill>
              </a:rPr>
              <a:t>good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teacher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should</a:t>
            </a:r>
            <a:r>
              <a:rPr lang="hr-HR" dirty="0">
                <a:solidFill>
                  <a:srgbClr val="FF0000"/>
                </a:solidFill>
              </a:rPr>
              <a:t>….</a:t>
            </a:r>
          </a:p>
          <a:p>
            <a:r>
              <a:rPr lang="hr-HR" dirty="0">
                <a:solidFill>
                  <a:srgbClr val="FF0000"/>
                </a:solidFill>
              </a:rPr>
              <a:t>A </a:t>
            </a:r>
            <a:r>
              <a:rPr lang="hr-HR" dirty="0" err="1">
                <a:solidFill>
                  <a:srgbClr val="FF0000"/>
                </a:solidFill>
              </a:rPr>
              <a:t>good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teacher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can</a:t>
            </a:r>
            <a:r>
              <a:rPr lang="hr-HR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002500C-8C22-4BBC-81F6-07D6AB45D482}"/>
              </a:ext>
            </a:extLst>
          </p:cNvPr>
          <p:cNvSpPr txBox="1"/>
          <p:nvPr/>
        </p:nvSpPr>
        <p:spPr>
          <a:xfrm>
            <a:off x="980660" y="2821448"/>
            <a:ext cx="311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My </a:t>
            </a:r>
            <a:r>
              <a:rPr lang="hr-HR" dirty="0" err="1">
                <a:solidFill>
                  <a:srgbClr val="FF0000"/>
                </a:solidFill>
              </a:rPr>
              <a:t>favourite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teacher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…. </a:t>
            </a:r>
            <a:r>
              <a:rPr lang="hr-HR" dirty="0" err="1">
                <a:solidFill>
                  <a:srgbClr val="FF0000"/>
                </a:solidFill>
              </a:rPr>
              <a:t>because</a:t>
            </a:r>
            <a:r>
              <a:rPr lang="hr-HR" dirty="0">
                <a:solidFill>
                  <a:srgbClr val="FF0000"/>
                </a:solidFill>
              </a:rPr>
              <a:t> he/</a:t>
            </a:r>
            <a:r>
              <a:rPr lang="hr-HR" dirty="0" err="1">
                <a:solidFill>
                  <a:srgbClr val="FF0000"/>
                </a:solidFill>
              </a:rPr>
              <a:t>she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/</a:t>
            </a:r>
            <a:r>
              <a:rPr lang="hr-HR" dirty="0" err="1">
                <a:solidFill>
                  <a:srgbClr val="FF0000"/>
                </a:solidFill>
              </a:rPr>
              <a:t>can</a:t>
            </a:r>
            <a:r>
              <a:rPr lang="hr-HR" dirty="0">
                <a:solidFill>
                  <a:srgbClr val="FF0000"/>
                </a:solidFill>
              </a:rPr>
              <a:t>/</a:t>
            </a:r>
            <a:r>
              <a:rPr lang="hr-HR" dirty="0" err="1">
                <a:solidFill>
                  <a:srgbClr val="FF0000"/>
                </a:solidFill>
              </a:rPr>
              <a:t>has</a:t>
            </a:r>
            <a:r>
              <a:rPr lang="hr-HR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8A373E3-B3B9-4CDF-A677-175CE9BA69C7}"/>
              </a:ext>
            </a:extLst>
          </p:cNvPr>
          <p:cNvSpPr txBox="1"/>
          <p:nvPr/>
        </p:nvSpPr>
        <p:spPr>
          <a:xfrm>
            <a:off x="980660" y="3787976"/>
            <a:ext cx="180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He/</a:t>
            </a:r>
            <a:r>
              <a:rPr lang="hr-HR" dirty="0" err="1">
                <a:solidFill>
                  <a:srgbClr val="FF0000"/>
                </a:solidFill>
              </a:rPr>
              <a:t>she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teaches</a:t>
            </a:r>
            <a:r>
              <a:rPr lang="hr-HR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606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" y="15501"/>
            <a:ext cx="6665173" cy="6826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259" y="5795683"/>
            <a:ext cx="6418831" cy="5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6" y="-94129"/>
            <a:ext cx="7587153" cy="317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47" y="1239605"/>
            <a:ext cx="2172003" cy="1667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17" y="3669880"/>
            <a:ext cx="1524213" cy="281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6" y="3415553"/>
            <a:ext cx="5045234" cy="227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785" y="4266942"/>
            <a:ext cx="5315991" cy="1816947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5CAD6091-6DE2-421E-BB03-5D4EBD633F50}"/>
              </a:ext>
            </a:extLst>
          </p:cNvPr>
          <p:cNvSpPr/>
          <p:nvPr/>
        </p:nvSpPr>
        <p:spPr>
          <a:xfrm>
            <a:off x="2186443" y="1538313"/>
            <a:ext cx="376004" cy="333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B1185E9-32CD-4AD0-B75B-8641AF9F6C90}"/>
              </a:ext>
            </a:extLst>
          </p:cNvPr>
          <p:cNvSpPr/>
          <p:nvPr/>
        </p:nvSpPr>
        <p:spPr>
          <a:xfrm flipH="1">
            <a:off x="2690037" y="1871330"/>
            <a:ext cx="527602" cy="368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BBFDA668-EFD0-4997-9CBB-47900B3F700E}"/>
              </a:ext>
            </a:extLst>
          </p:cNvPr>
          <p:cNvSpPr/>
          <p:nvPr/>
        </p:nvSpPr>
        <p:spPr>
          <a:xfrm>
            <a:off x="2072549" y="2165375"/>
            <a:ext cx="376004" cy="333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8016CE51-1C97-481B-88DF-4BF1AB8B165F}"/>
              </a:ext>
            </a:extLst>
          </p:cNvPr>
          <p:cNvSpPr/>
          <p:nvPr/>
        </p:nvSpPr>
        <p:spPr>
          <a:xfrm>
            <a:off x="2003859" y="2468596"/>
            <a:ext cx="917281" cy="333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C512756-6DCE-4A5D-90AF-BDBA811908C6}"/>
              </a:ext>
            </a:extLst>
          </p:cNvPr>
          <p:cNvSpPr/>
          <p:nvPr/>
        </p:nvSpPr>
        <p:spPr>
          <a:xfrm>
            <a:off x="2360428" y="2775020"/>
            <a:ext cx="1244009" cy="333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0224B4-0795-4BC6-8DC8-C11FB0F339CA}"/>
              </a:ext>
            </a:extLst>
          </p:cNvPr>
          <p:cNvSpPr txBox="1"/>
          <p:nvPr/>
        </p:nvSpPr>
        <p:spPr>
          <a:xfrm>
            <a:off x="2985497" y="4205126"/>
            <a:ext cx="50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B2F37B3-0DB3-4540-AB73-C5026E33D18A}"/>
              </a:ext>
            </a:extLst>
          </p:cNvPr>
          <p:cNvSpPr txBox="1"/>
          <p:nvPr/>
        </p:nvSpPr>
        <p:spPr>
          <a:xfrm>
            <a:off x="4179244" y="4547826"/>
            <a:ext cx="50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2433414-AB1E-44D5-BBC4-FD9B9E236898}"/>
              </a:ext>
            </a:extLst>
          </p:cNvPr>
          <p:cNvSpPr txBox="1"/>
          <p:nvPr/>
        </p:nvSpPr>
        <p:spPr>
          <a:xfrm>
            <a:off x="2906253" y="4898949"/>
            <a:ext cx="50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321D25E-25BD-4AF3-A462-331B5EC33EDD}"/>
              </a:ext>
            </a:extLst>
          </p:cNvPr>
          <p:cNvSpPr txBox="1"/>
          <p:nvPr/>
        </p:nvSpPr>
        <p:spPr>
          <a:xfrm>
            <a:off x="3406535" y="5223440"/>
            <a:ext cx="50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30B26CB-DC0F-4C6F-9521-115E86D3B9DF}"/>
              </a:ext>
            </a:extLst>
          </p:cNvPr>
          <p:cNvSpPr txBox="1"/>
          <p:nvPr/>
        </p:nvSpPr>
        <p:spPr>
          <a:xfrm>
            <a:off x="2360428" y="3897610"/>
            <a:ext cx="32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AF914C-B564-5F94-AD6E-E4C74A2012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21" t="43662" r="32072" b="14141"/>
          <a:stretch/>
        </p:blipFill>
        <p:spPr>
          <a:xfrm>
            <a:off x="8196460" y="354931"/>
            <a:ext cx="3510573" cy="23667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C24AD8-9BA3-B6CA-DF01-FE3150920DB7}"/>
              </a:ext>
            </a:extLst>
          </p:cNvPr>
          <p:cNvSpPr txBox="1"/>
          <p:nvPr/>
        </p:nvSpPr>
        <p:spPr>
          <a:xfrm>
            <a:off x="8460533" y="3012582"/>
            <a:ext cx="29740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https://www.e-sfera.hr/dodatni-digitalni-sadrzaji/1e0f5584-f0ca-498c-8645-caf1a1b78448/</a:t>
            </a:r>
          </a:p>
        </p:txBody>
      </p:sp>
    </p:spTree>
    <p:extLst>
      <p:ext uri="{BB962C8B-B14F-4D97-AF65-F5344CB8AC3E}">
        <p14:creationId xmlns:p14="http://schemas.microsoft.com/office/powerpoint/2010/main" val="34712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08" y="1815354"/>
            <a:ext cx="10221849" cy="17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399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sustava Office</vt:lpstr>
      <vt:lpstr>Unit 1: Lesson 4  School is…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247</cp:revision>
  <dcterms:created xsi:type="dcterms:W3CDTF">2021-09-01T06:25:32Z</dcterms:created>
  <dcterms:modified xsi:type="dcterms:W3CDTF">2022-10-10T13:06:49Z</dcterms:modified>
</cp:coreProperties>
</file>